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oppins Bold" charset="1" panose="00000800000000000000"/>
      <p:regular r:id="rId16"/>
    </p:embeddedFont>
    <p:embeddedFont>
      <p:font typeface="Poppins" charset="1" panose="000005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5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B05B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917764"/>
            <a:ext cx="16230600" cy="807119"/>
            <a:chOff x="0" y="0"/>
            <a:chExt cx="2287793" cy="1137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287793" cy="113768"/>
            </a:xfrm>
            <a:custGeom>
              <a:avLst/>
              <a:gdLst/>
              <a:ahLst/>
              <a:cxnLst/>
              <a:rect r="r" b="b" t="t" l="l"/>
              <a:pathLst>
                <a:path h="113768" w="2287793">
                  <a:moveTo>
                    <a:pt x="9540" y="0"/>
                  </a:moveTo>
                  <a:lnTo>
                    <a:pt x="2278253" y="0"/>
                  </a:lnTo>
                  <a:cubicBezTo>
                    <a:pt x="2280783" y="0"/>
                    <a:pt x="2283209" y="1005"/>
                    <a:pt x="2284999" y="2794"/>
                  </a:cubicBezTo>
                  <a:cubicBezTo>
                    <a:pt x="2286788" y="4583"/>
                    <a:pt x="2287793" y="7010"/>
                    <a:pt x="2287793" y="9540"/>
                  </a:cubicBezTo>
                  <a:lnTo>
                    <a:pt x="2287793" y="104228"/>
                  </a:lnTo>
                  <a:cubicBezTo>
                    <a:pt x="2287793" y="109497"/>
                    <a:pt x="2283522" y="113768"/>
                    <a:pt x="2278253" y="113768"/>
                  </a:cubicBezTo>
                  <a:lnTo>
                    <a:pt x="9540" y="113768"/>
                  </a:lnTo>
                  <a:cubicBezTo>
                    <a:pt x="4271" y="113768"/>
                    <a:pt x="0" y="109497"/>
                    <a:pt x="0" y="104228"/>
                  </a:cubicBezTo>
                  <a:lnTo>
                    <a:pt x="0" y="9540"/>
                  </a:lnTo>
                  <a:cubicBezTo>
                    <a:pt x="0" y="4271"/>
                    <a:pt x="4271" y="0"/>
                    <a:pt x="954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287793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240660" y="1181306"/>
            <a:ext cx="299085" cy="299085"/>
          </a:xfrm>
          <a:custGeom>
            <a:avLst/>
            <a:gdLst/>
            <a:ahLst/>
            <a:cxnLst/>
            <a:rect r="r" b="b" t="t" l="l"/>
            <a:pathLst>
              <a:path h="299085" w="299085">
                <a:moveTo>
                  <a:pt x="0" y="0"/>
                </a:moveTo>
                <a:lnTo>
                  <a:pt x="299085" y="0"/>
                </a:lnTo>
                <a:lnTo>
                  <a:pt x="299085" y="299085"/>
                </a:lnTo>
                <a:lnTo>
                  <a:pt x="0" y="2990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8906701"/>
            <a:ext cx="389508" cy="389508"/>
          </a:xfrm>
          <a:custGeom>
            <a:avLst/>
            <a:gdLst/>
            <a:ahLst/>
            <a:cxnLst/>
            <a:rect r="r" b="b" t="t" l="l"/>
            <a:pathLst>
              <a:path h="389508" w="389508">
                <a:moveTo>
                  <a:pt x="0" y="0"/>
                </a:moveTo>
                <a:lnTo>
                  <a:pt x="389508" y="0"/>
                </a:lnTo>
                <a:lnTo>
                  <a:pt x="389508" y="389508"/>
                </a:lnTo>
                <a:lnTo>
                  <a:pt x="0" y="389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2082" y="8906701"/>
            <a:ext cx="389508" cy="389508"/>
          </a:xfrm>
          <a:custGeom>
            <a:avLst/>
            <a:gdLst/>
            <a:ahLst/>
            <a:cxnLst/>
            <a:rect r="r" b="b" t="t" l="l"/>
            <a:pathLst>
              <a:path h="389508" w="389508">
                <a:moveTo>
                  <a:pt x="0" y="0"/>
                </a:moveTo>
                <a:lnTo>
                  <a:pt x="389508" y="0"/>
                </a:lnTo>
                <a:lnTo>
                  <a:pt x="389508" y="389508"/>
                </a:lnTo>
                <a:lnTo>
                  <a:pt x="0" y="3895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18208" y="1180053"/>
            <a:ext cx="242722" cy="275820"/>
          </a:xfrm>
          <a:custGeom>
            <a:avLst/>
            <a:gdLst/>
            <a:ahLst/>
            <a:cxnLst/>
            <a:rect r="r" b="b" t="t" l="l"/>
            <a:pathLst>
              <a:path h="275820" w="242722">
                <a:moveTo>
                  <a:pt x="0" y="0"/>
                </a:moveTo>
                <a:lnTo>
                  <a:pt x="242722" y="0"/>
                </a:lnTo>
                <a:lnTo>
                  <a:pt x="242722" y="275820"/>
                </a:lnTo>
                <a:lnTo>
                  <a:pt x="0" y="27582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347797" y="6943552"/>
            <a:ext cx="2438700" cy="807119"/>
            <a:chOff x="0" y="0"/>
            <a:chExt cx="343748" cy="11376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9501503" y="6943552"/>
            <a:ext cx="2438700" cy="807119"/>
            <a:chOff x="0" y="0"/>
            <a:chExt cx="343748" cy="11376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43748" cy="113768"/>
            </a:xfrm>
            <a:custGeom>
              <a:avLst/>
              <a:gdLst/>
              <a:ahLst/>
              <a:cxnLst/>
              <a:rect r="r" b="b" t="t" l="l"/>
              <a:pathLst>
                <a:path h="113768" w="343748">
                  <a:moveTo>
                    <a:pt x="56884" y="0"/>
                  </a:moveTo>
                  <a:lnTo>
                    <a:pt x="286864" y="0"/>
                  </a:lnTo>
                  <a:cubicBezTo>
                    <a:pt x="318280" y="0"/>
                    <a:pt x="343748" y="25468"/>
                    <a:pt x="343748" y="56884"/>
                  </a:cubicBezTo>
                  <a:lnTo>
                    <a:pt x="343748" y="56884"/>
                  </a:lnTo>
                  <a:cubicBezTo>
                    <a:pt x="343748" y="71970"/>
                    <a:pt x="337755" y="86439"/>
                    <a:pt x="327087" y="97107"/>
                  </a:cubicBezTo>
                  <a:cubicBezTo>
                    <a:pt x="316420" y="107775"/>
                    <a:pt x="301951" y="113768"/>
                    <a:pt x="286864" y="113768"/>
                  </a:cubicBezTo>
                  <a:lnTo>
                    <a:pt x="56884" y="113768"/>
                  </a:lnTo>
                  <a:cubicBezTo>
                    <a:pt x="25468" y="113768"/>
                    <a:pt x="0" y="88300"/>
                    <a:pt x="0" y="56884"/>
                  </a:cubicBezTo>
                  <a:lnTo>
                    <a:pt x="0" y="56884"/>
                  </a:lnTo>
                  <a:cubicBezTo>
                    <a:pt x="0" y="25468"/>
                    <a:pt x="25468" y="0"/>
                    <a:pt x="56884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343748" cy="1518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6650621" y="8790649"/>
            <a:ext cx="608679" cy="602564"/>
            <a:chOff x="0" y="0"/>
            <a:chExt cx="85797" cy="8493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5797" cy="84935"/>
            </a:xfrm>
            <a:custGeom>
              <a:avLst/>
              <a:gdLst/>
              <a:ahLst/>
              <a:cxnLst/>
              <a:rect r="r" b="b" t="t" l="l"/>
              <a:pathLst>
                <a:path h="84935" w="85797">
                  <a:moveTo>
                    <a:pt x="42467" y="0"/>
                  </a:moveTo>
                  <a:lnTo>
                    <a:pt x="43329" y="0"/>
                  </a:lnTo>
                  <a:cubicBezTo>
                    <a:pt x="54592" y="0"/>
                    <a:pt x="65394" y="4474"/>
                    <a:pt x="73358" y="12438"/>
                  </a:cubicBezTo>
                  <a:cubicBezTo>
                    <a:pt x="81322" y="20403"/>
                    <a:pt x="85797" y="31204"/>
                    <a:pt x="85797" y="42467"/>
                  </a:cubicBezTo>
                  <a:lnTo>
                    <a:pt x="85797" y="42467"/>
                  </a:lnTo>
                  <a:cubicBezTo>
                    <a:pt x="85797" y="65921"/>
                    <a:pt x="66783" y="84935"/>
                    <a:pt x="43329" y="84935"/>
                  </a:cubicBezTo>
                  <a:lnTo>
                    <a:pt x="42467" y="84935"/>
                  </a:lnTo>
                  <a:cubicBezTo>
                    <a:pt x="19013" y="84935"/>
                    <a:pt x="0" y="65921"/>
                    <a:pt x="0" y="42467"/>
                  </a:cubicBezTo>
                  <a:lnTo>
                    <a:pt x="0" y="42467"/>
                  </a:lnTo>
                  <a:cubicBezTo>
                    <a:pt x="0" y="19013"/>
                    <a:pt x="19013" y="0"/>
                    <a:pt x="4246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85797" cy="1420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147724" y="4093705"/>
            <a:ext cx="11992551" cy="19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COMPUTER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682852" y="3516362"/>
            <a:ext cx="1092229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ABC: ATANASOFF-BERRY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13380" y="5792738"/>
            <a:ext cx="9061241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ABC: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 Revolução Esquecida da Computação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3B05B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118115" y="-237040"/>
            <a:ext cx="20524231" cy="4730795"/>
            <a:chOff x="0" y="0"/>
            <a:chExt cx="5583242" cy="128692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583242" cy="1286926"/>
            </a:xfrm>
            <a:custGeom>
              <a:avLst/>
              <a:gdLst/>
              <a:ahLst/>
              <a:cxnLst/>
              <a:rect r="r" b="b" t="t" l="l"/>
              <a:pathLst>
                <a:path h="1286926" w="5583242">
                  <a:moveTo>
                    <a:pt x="8676" y="0"/>
                  </a:moveTo>
                  <a:lnTo>
                    <a:pt x="5574566" y="0"/>
                  </a:lnTo>
                  <a:cubicBezTo>
                    <a:pt x="5576867" y="0"/>
                    <a:pt x="5579074" y="914"/>
                    <a:pt x="5580701" y="2541"/>
                  </a:cubicBezTo>
                  <a:cubicBezTo>
                    <a:pt x="5582328" y="4168"/>
                    <a:pt x="5583242" y="6375"/>
                    <a:pt x="5583242" y="8676"/>
                  </a:cubicBezTo>
                  <a:lnTo>
                    <a:pt x="5583242" y="1278250"/>
                  </a:lnTo>
                  <a:cubicBezTo>
                    <a:pt x="5583242" y="1280551"/>
                    <a:pt x="5582328" y="1282758"/>
                    <a:pt x="5580701" y="1284385"/>
                  </a:cubicBezTo>
                  <a:cubicBezTo>
                    <a:pt x="5579074" y="1286012"/>
                    <a:pt x="5576867" y="1286926"/>
                    <a:pt x="5574566" y="1286926"/>
                  </a:cubicBezTo>
                  <a:lnTo>
                    <a:pt x="8676" y="1286926"/>
                  </a:lnTo>
                  <a:cubicBezTo>
                    <a:pt x="6375" y="1286926"/>
                    <a:pt x="4168" y="1286012"/>
                    <a:pt x="2541" y="1284385"/>
                  </a:cubicBezTo>
                  <a:cubicBezTo>
                    <a:pt x="914" y="1282758"/>
                    <a:pt x="0" y="1280551"/>
                    <a:pt x="0" y="1278250"/>
                  </a:cubicBezTo>
                  <a:lnTo>
                    <a:pt x="0" y="8676"/>
                  </a:lnTo>
                  <a:cubicBezTo>
                    <a:pt x="0" y="6375"/>
                    <a:pt x="914" y="4168"/>
                    <a:pt x="2541" y="2541"/>
                  </a:cubicBezTo>
                  <a:cubicBezTo>
                    <a:pt x="4168" y="914"/>
                    <a:pt x="6375" y="0"/>
                    <a:pt x="8676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94524" r="0" b="-94524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147724" y="4950955"/>
            <a:ext cx="11992551" cy="19074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269"/>
              </a:lnSpc>
            </a:pPr>
            <a:r>
              <a:rPr lang="en-US" b="true" sz="13822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OBRIGADO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682852" y="6734588"/>
            <a:ext cx="10922297" cy="473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2300" spc="11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PELA SUA ATENÇÃO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9880" t="0" r="-988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65908" y="2705100"/>
            <a:ext cx="844370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ABC: A Revolução Esquecida da Computação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5908" y="4994548"/>
            <a:ext cx="8856069" cy="256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J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ohn Atanasoff e a Primeira Máquina Digital Eletrônica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Trabalho de curricularização da disciplina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  <a:r>
              <a:rPr lang="en-US" sz="2000" u="sng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SSC0571 - Computação e Sociedade: Evolução Histórica e Aplicações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0158" y="2389797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107" r="0" b="-2155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36121" y="3073225"/>
            <a:ext cx="7714641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Quem foi John Atanasoff?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6121" y="4290521"/>
            <a:ext cx="8445828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Físic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e matemático (1903–1995) de origem búlgara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Professor na Iowa State College (década de 1930)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Motivado por resolver sistemas de equações lineares complexas da física (como a polarizabilidade do hélio)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Frustração com métodos analógicos existentes na época(réguas de cálculo, máquinas mecânicas)</a:t>
            </a: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19930" t="0" r="-1993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65908" y="2705100"/>
            <a:ext cx="844370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Insight em uma Noite de 37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5908" y="4546600"/>
            <a:ext cx="8468711" cy="471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Um Passei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 Noturno em Illinois, uma parada em um bar de estrada e uma bebida:</a:t>
            </a:r>
          </a:p>
          <a:p>
            <a:pPr algn="just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Cinco decisões revolucionárias:</a:t>
            </a:r>
          </a:p>
          <a:p>
            <a:pPr algn="just">
              <a:lnSpc>
                <a:spcPts val="3400"/>
              </a:lnSpc>
            </a:pP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Eletricidade e eletrônica (válvulas termiônicas)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Contas feitas na base 2 (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istema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binário)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Memória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om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ca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p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aci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ores regenerativos(precursor do DRAM)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Separ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ação e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ntre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memória e pr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oc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essamento(futura arqu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e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tur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de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V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 Neumann)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Cá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u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i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re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t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(não po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r e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numer</a:t>
            </a:r>
            <a:r>
              <a:rPr lang="en-US" b="true" sz="2000" u="non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aç</a:t>
            </a:r>
            <a:r>
              <a:rPr lang="en-US" b="true" sz="200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ão)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0158" y="2389797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825" r="0" b="-4300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36121" y="3073225"/>
            <a:ext cx="7714641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Clifford Berry: O Parceiro Essencial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6121" y="4638967"/>
            <a:ext cx="8445828" cy="299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studante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de engenharia (1918–1963)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Habilidades em eletrônica e mecânica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Construção do protótipo em 1939(US$ 650 de financiamento)[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Parceria descrita por Atanasoff: "Nenhum homem melhor poderia existir"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772744" y="2606821"/>
            <a:ext cx="5467916" cy="5467916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921977" y="2756054"/>
            <a:ext cx="5169449" cy="516944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9000"/>
                  </a:srgbClr>
                </a:gs>
                <a:gs pos="100000">
                  <a:srgbClr val="00B41D">
                    <a:alpha val="19000"/>
                  </a:srgbClr>
                </a:gs>
              </a:gsLst>
              <a:lin ang="0"/>
            </a:gradFill>
            <a:ln w="38100" cap="sq">
              <a:solidFill>
                <a:srgbClr val="FFFFFF">
                  <a:alpha val="18824"/>
                </a:srgbClr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109241" y="2943318"/>
            <a:ext cx="4794922" cy="479492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0546" t="0" r="-20546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65908" y="2705100"/>
            <a:ext cx="8443708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O ABC em Números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065908" y="4546600"/>
            <a:ext cx="8468711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Pes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o: 320 kg | Tamanho: Mesa de escritório: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Componentes: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280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válvulas 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rônicas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ambor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om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30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ca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aci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ores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(memória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regenerativ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1,6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ade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30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op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çõ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s/s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(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vs. 0,3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000" u="non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 I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)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[4][15]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;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0158" y="2389797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12305" t="0" r="-12305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7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36121" y="3073225"/>
            <a:ext cx="7714641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Limitações e Parada do Projeto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6121" y="4638967"/>
            <a:ext cx="8445828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Foco e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specífico: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Resolver sistemas de até 29 equações lineares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Não programável (diferente do ENIAC)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artões perfurados problemáticos(erros de leitura)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1942: Atanasoff deixa o projeto para trabalhar na Segunda Guerra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36156" y="2084412"/>
            <a:ext cx="4168007" cy="6118176"/>
          </a:xfrm>
          <a:custGeom>
            <a:avLst/>
            <a:gdLst/>
            <a:ahLst/>
            <a:cxnLst/>
            <a:rect r="r" b="b" t="t" l="l"/>
            <a:pathLst>
              <a:path h="6118176" w="4168007">
                <a:moveTo>
                  <a:pt x="0" y="0"/>
                </a:moveTo>
                <a:lnTo>
                  <a:pt x="4168007" y="0"/>
                </a:lnTo>
                <a:lnTo>
                  <a:pt x="4168007" y="6118176"/>
                </a:lnTo>
                <a:lnTo>
                  <a:pt x="0" y="6118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8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065908" y="2705100"/>
            <a:ext cx="8443708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 Guerra das Patentes(1973)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065908" y="4546600"/>
            <a:ext cx="8468711" cy="3854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ENIAC (1946): Patentado por Mauchly e Eckert, baseado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Visita de Mauchly a Atanasoff em 1941: Inspiração não creditada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Honeywell vs. Sperry Rand: Tribunal declara o ABC como prior art(design a priori, original)</a:t>
            </a:r>
          </a:p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Mauchly derivou ideias de Atanasoff" – Decisão do Juiz Earl R. Larson, após 6 anos</a:t>
            </a:r>
          </a:p>
          <a:p>
            <a:pPr algn="just">
              <a:lnSpc>
                <a:spcPts val="3400"/>
              </a:lnSpc>
            </a:pPr>
          </a:p>
          <a:p>
            <a:pPr algn="just">
              <a:lnSpc>
                <a:spcPts val="34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755969"/>
            <a:ext cx="18288000" cy="12184380"/>
          </a:xfrm>
          <a:custGeom>
            <a:avLst/>
            <a:gdLst/>
            <a:ahLst/>
            <a:cxnLst/>
            <a:rect r="r" b="b" t="t" l="l"/>
            <a:pathLst>
              <a:path h="12184380" w="18288000">
                <a:moveTo>
                  <a:pt x="0" y="0"/>
                </a:moveTo>
                <a:lnTo>
                  <a:pt x="18288000" y="0"/>
                </a:lnTo>
                <a:lnTo>
                  <a:pt x="18288000" y="12184380"/>
                </a:lnTo>
                <a:lnTo>
                  <a:pt x="0" y="1218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80158" y="2389797"/>
            <a:ext cx="5246370" cy="524637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33940" y="0"/>
                  </a:moveTo>
                  <a:lnTo>
                    <a:pt x="778860" y="0"/>
                  </a:lnTo>
                  <a:cubicBezTo>
                    <a:pt x="797604" y="0"/>
                    <a:pt x="812800" y="15196"/>
                    <a:pt x="812800" y="33940"/>
                  </a:cubicBezTo>
                  <a:lnTo>
                    <a:pt x="812800" y="778860"/>
                  </a:lnTo>
                  <a:cubicBezTo>
                    <a:pt x="812800" y="797604"/>
                    <a:pt x="797604" y="812800"/>
                    <a:pt x="778860" y="812800"/>
                  </a:cubicBezTo>
                  <a:lnTo>
                    <a:pt x="33940" y="812800"/>
                  </a:lnTo>
                  <a:cubicBezTo>
                    <a:pt x="15196" y="812800"/>
                    <a:pt x="0" y="797604"/>
                    <a:pt x="0" y="778860"/>
                  </a:cubicBezTo>
                  <a:lnTo>
                    <a:pt x="0" y="33940"/>
                  </a:lnTo>
                  <a:cubicBezTo>
                    <a:pt x="0" y="15196"/>
                    <a:pt x="15196" y="0"/>
                    <a:pt x="33940" y="0"/>
                  </a:cubicBezTo>
                  <a:close/>
                </a:path>
              </a:pathLst>
            </a:custGeom>
            <a:blipFill>
              <a:blip r:embed="rId3"/>
              <a:stretch>
                <a:fillRect l="-17911" t="0" r="-17911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5268580" y="8832850"/>
            <a:ext cx="1271165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Slide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781949" y="8832850"/>
            <a:ext cx="346022" cy="42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36121" y="3073225"/>
            <a:ext cx="7714641" cy="6743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5"/>
              </a:lnSpc>
            </a:pPr>
            <a:r>
              <a:rPr lang="en-US" sz="4500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Legado do ABC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6121" y="4638967"/>
            <a:ext cx="8445828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3400"/>
              </a:lnSpc>
              <a:buAutoNum type="arabi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Reconh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ecimento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póstumo: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Medalha Nacional de Tecnologia (1990)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Ordem de Cirilo e Metódio (Bulgária, 1970)</a:t>
            </a:r>
          </a:p>
          <a:p>
            <a:pPr algn="just" marL="863601" indent="-287867" lvl="2">
              <a:lnSpc>
                <a:spcPts val="3400"/>
              </a:lnSpc>
              <a:buAutoNum type="alphaLcPeriod" startAt="1"/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Influência: Os Princípios do AB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 </a:t>
            </a: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ainda são usados em todos os computadores modernos</a:t>
            </a:r>
          </a:p>
          <a:p>
            <a:pPr algn="just">
              <a:lnSpc>
                <a:spcPts val="3400"/>
              </a:lnSpc>
            </a:pPr>
          </a:p>
          <a:p>
            <a:pPr algn="ctr">
              <a:lnSpc>
                <a:spcPts val="3400"/>
              </a:lnSpc>
            </a:pPr>
            <a:r>
              <a:rPr lang="en-US" sz="2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"Nenhum homem inventa sozinho; construímos sobre ombros de gigantes" – Atanasoff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DAGow2_KAAE</dc:identifier>
  <dcterms:modified xsi:type="dcterms:W3CDTF">2011-08-01T06:04:30Z</dcterms:modified>
  <cp:revision>1</cp:revision>
  <dc:title>ABC</dc:title>
</cp:coreProperties>
</file>